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257" r:id="rId9"/>
    <p:sldId id="258" r:id="rId10"/>
    <p:sldId id="259" r:id="rId11"/>
    <p:sldId id="262" r:id="rId12"/>
    <p:sldId id="261" r:id="rId13"/>
    <p:sldId id="263" r:id="rId14"/>
    <p:sldId id="260" r:id="rId15"/>
    <p:sldId id="266" r:id="rId16"/>
    <p:sldId id="299" r:id="rId17"/>
    <p:sldId id="298" r:id="rId18"/>
    <p:sldId id="297" r:id="rId19"/>
    <p:sldId id="290" r:id="rId20"/>
    <p:sldId id="291" r:id="rId21"/>
    <p:sldId id="280" r:id="rId22"/>
    <p:sldId id="279" r:id="rId23"/>
    <p:sldId id="285" r:id="rId24"/>
    <p:sldId id="284" r:id="rId25"/>
    <p:sldId id="264" r:id="rId26"/>
    <p:sldId id="300" r:id="rId27"/>
    <p:sldId id="301" r:id="rId28"/>
    <p:sldId id="302" r:id="rId29"/>
    <p:sldId id="303" r:id="rId30"/>
    <p:sldId id="296" r:id="rId31"/>
    <p:sldId id="295" r:id="rId32"/>
    <p:sldId id="294" r:id="rId33"/>
    <p:sldId id="293" r:id="rId34"/>
    <p:sldId id="292" r:id="rId35"/>
    <p:sldId id="282" r:id="rId36"/>
    <p:sldId id="278" r:id="rId37"/>
    <p:sldId id="286" r:id="rId38"/>
    <p:sldId id="267" r:id="rId39"/>
    <p:sldId id="283" r:id="rId40"/>
    <p:sldId id="274" r:id="rId41"/>
    <p:sldId id="277" r:id="rId42"/>
    <p:sldId id="271" r:id="rId43"/>
    <p:sldId id="268" r:id="rId44"/>
    <p:sldId id="281" r:id="rId45"/>
    <p:sldId id="287" r:id="rId46"/>
    <p:sldId id="273" r:id="rId47"/>
    <p:sldId id="269" r:id="rId48"/>
    <p:sldId id="272" r:id="rId49"/>
    <p:sldId id="276" r:id="rId50"/>
    <p:sldId id="275" r:id="rId51"/>
    <p:sldId id="288" r:id="rId52"/>
    <p:sldId id="289" r:id="rId53"/>
    <p:sldId id="270" r:id="rId54"/>
    <p:sldId id="304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48" d="100"/>
          <a:sy n="48" d="100"/>
        </p:scale>
        <p:origin x="9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19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66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1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6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58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3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6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2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4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57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naZU552zP8?feature=oembed" TargetMode="External"/><Relationship Id="rId4" Type="http://schemas.openxmlformats.org/officeDocument/2006/relationships/image" Target="../media/image9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pKY1q2zkko?feature=oembed" TargetMode="External"/><Relationship Id="rId4" Type="http://schemas.openxmlformats.org/officeDocument/2006/relationships/image" Target="../media/image9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92969-481C-56F4-6432-9DEB7E700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CS331 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9AF96-7519-3B84-5183-AC6CB53B6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err="1">
                <a:solidFill>
                  <a:srgbClr val="FFFFFF"/>
                </a:solidFill>
              </a:rPr>
              <a:t>Wenkai</a:t>
            </a:r>
            <a:r>
              <a:rPr lang="en-US" sz="1800" dirty="0">
                <a:solidFill>
                  <a:srgbClr val="FFFFFF"/>
                </a:solidFill>
              </a:rPr>
              <a:t> Tan</a:t>
            </a:r>
          </a:p>
          <a:p>
            <a:r>
              <a:rPr lang="en-US" sz="1800" dirty="0" err="1">
                <a:solidFill>
                  <a:srgbClr val="FFFFFF"/>
                </a:solidFill>
              </a:rPr>
              <a:t>Amarjhit</a:t>
            </a:r>
            <a:r>
              <a:rPr lang="en-US" sz="1800" dirty="0">
                <a:solidFill>
                  <a:srgbClr val="FFFFFF"/>
                </a:solidFill>
              </a:rPr>
              <a:t> Singh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Tenzin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Wangyal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Shane O’Neill</a:t>
            </a:r>
          </a:p>
          <a:p>
            <a:r>
              <a:rPr lang="en-US" sz="1800" dirty="0">
                <a:solidFill>
                  <a:srgbClr val="FFFFFF"/>
                </a:solidFill>
              </a:rPr>
              <a:t>Tao Hu</a:t>
            </a:r>
          </a:p>
          <a:p>
            <a:r>
              <a:rPr lang="en-US" sz="1800" dirty="0" err="1">
                <a:solidFill>
                  <a:srgbClr val="FFFFFF"/>
                </a:solidFill>
              </a:rPr>
              <a:t>Jagmandeep</a:t>
            </a:r>
            <a:r>
              <a:rPr lang="en-US" sz="1800" dirty="0">
                <a:solidFill>
                  <a:srgbClr val="FFFFFF"/>
                </a:solidFill>
              </a:rPr>
              <a:t> Dhaliwal</a:t>
            </a:r>
          </a:p>
        </p:txBody>
      </p:sp>
      <p:cxnSp>
        <p:nvCxnSpPr>
          <p:cNvPr id="47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3" descr="A colorful light bulb with business icons">
            <a:extLst>
              <a:ext uri="{FF2B5EF4-FFF2-40B4-BE49-F238E27FC236}">
                <a16:creationId xmlns:a16="http://schemas.microsoft.com/office/drawing/2014/main" id="{EBFA7DBD-C26C-4436-8833-F22292AFD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1" r="15526" b="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13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F6FE2-468F-D4C0-AEA0-2A527398D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3600"/>
              <a:t>Planning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871EA8E-F133-885B-DC43-CD66141B5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r>
              <a:rPr lang="en-US" dirty="0"/>
              <a:t>-Roles were assigned to each group member</a:t>
            </a:r>
          </a:p>
          <a:p>
            <a:r>
              <a:rPr lang="en-US" dirty="0"/>
              <a:t>-workflow was kept track of, roles were assigned based on the capabilities of each member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29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2B34-B52E-1BE6-06FF-3680EF10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3418-8B89-51FF-141C-61B7A2A19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236" y="2751377"/>
            <a:ext cx="6999984" cy="244185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FF73A5-BDD7-230C-29B7-A88E6626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565" y="1798681"/>
            <a:ext cx="7154655" cy="477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8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3EEBE0-7997-4359-C880-3B29D252B9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" b="11863"/>
          <a:stretch/>
        </p:blipFill>
        <p:spPr bwMode="auto">
          <a:xfrm>
            <a:off x="2536507" y="1348002"/>
            <a:ext cx="8651566" cy="486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03FAF-7F95-AAE1-8E0D-BC0B19EB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ERD Diagram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03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68B4-9FC2-9B13-01AF-FBD74433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6C09E-DC48-21AD-F0A6-35D277790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B63D4E-76C2-F37B-1069-3C60BB775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05" y="1737360"/>
            <a:ext cx="7452830" cy="49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08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1303-C3F5-38D3-EC1D-A9DBCC8C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89F05-C850-3DF8-FC09-8E4D53BFA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4484FEB-EE04-5853-100A-13EBE33778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866371"/>
              </p:ext>
            </p:extLst>
          </p:nvPr>
        </p:nvGraphicFramePr>
        <p:xfrm>
          <a:off x="7112836" y="2837448"/>
          <a:ext cx="56356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563400" imgH="524880" progId="Package">
                  <p:embed/>
                </p:oleObj>
              </mc:Choice>
              <mc:Fallback>
                <p:oleObj name="Packager Shell Object" showAsIcon="1" r:id="rId2" imgW="563400" imgH="524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836" y="2837448"/>
                        <a:ext cx="563563" cy="5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4" name="Picture 4">
            <a:extLst>
              <a:ext uri="{FF2B5EF4-FFF2-40B4-BE49-F238E27FC236}">
                <a16:creationId xmlns:a16="http://schemas.microsoft.com/office/drawing/2014/main" id="{2B9A08D8-C68E-26DF-C021-4CACBD4CA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737360"/>
            <a:ext cx="7063624" cy="471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54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C7919-E705-4FA1-D5A7-32A3A3A0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Wenkai</a:t>
            </a:r>
            <a:r>
              <a:rPr lang="en-US" dirty="0"/>
              <a:t> Tan’s Tables and Procedures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D6FE-4BEA-CB10-009D-F912CB94A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-</a:t>
            </a:r>
            <a:r>
              <a:rPr lang="en-US" dirty="0" err="1"/>
              <a:t>LoadClassDetail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LoadCourse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LoadDay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ShowWorkFlowSteps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usp_TrackWorkFlow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usp_ShowWorkFlow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LoadClassDay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classDay</a:t>
            </a:r>
            <a:r>
              <a:rPr lang="en-US" dirty="0"/>
              <a:t>- Table</a:t>
            </a:r>
          </a:p>
          <a:p>
            <a:r>
              <a:rPr lang="en-US" dirty="0"/>
              <a:t>-</a:t>
            </a:r>
            <a:r>
              <a:rPr lang="en-US" dirty="0" err="1"/>
              <a:t>ClassDetail</a:t>
            </a:r>
            <a:r>
              <a:rPr lang="en-US" dirty="0"/>
              <a:t>- Table</a:t>
            </a:r>
          </a:p>
          <a:p>
            <a:r>
              <a:rPr lang="en-US" dirty="0"/>
              <a:t>-Day- Table</a:t>
            </a:r>
          </a:p>
        </p:txBody>
      </p:sp>
    </p:spTree>
    <p:extLst>
      <p:ext uri="{BB962C8B-B14F-4D97-AF65-F5344CB8AC3E}">
        <p14:creationId xmlns:p14="http://schemas.microsoft.com/office/powerpoint/2010/main" val="331112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2EF8039D-EFDD-7793-7472-3D09099B4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264A1-90BD-F636-D00B-FEDC9FAD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Load Class Detail Procedure Code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926613-611B-47DE-2B4D-244884004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13" y="0"/>
            <a:ext cx="3049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43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CB58C64-81FD-17EE-9605-0E5D6E593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D4211-E3B8-7CC2-0796-62E7F2C6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Load Course Procedure Code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1C2ED95-0463-3875-D703-CE8786DD4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35" y="-991"/>
            <a:ext cx="4037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3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re engine parked inside a fire station">
            <a:extLst>
              <a:ext uri="{FF2B5EF4-FFF2-40B4-BE49-F238E27FC236}">
                <a16:creationId xmlns:a16="http://schemas.microsoft.com/office/drawing/2014/main" id="{7D187857-9B55-3BCF-A1E9-D57D39F70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3CE61-E0AE-1652-8617-3715B090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Load Day Procedure Code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55D406-8C81-8A64-E85E-DA6E334C1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538" y="133350"/>
            <a:ext cx="4235911" cy="6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49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adlock on computer motherboard">
            <a:extLst>
              <a:ext uri="{FF2B5EF4-FFF2-40B4-BE49-F238E27FC236}">
                <a16:creationId xmlns:a16="http://schemas.microsoft.com/office/drawing/2014/main" id="{2C01A4FE-E9BF-9390-1442-88E7DF0DF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7" b="2774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74DE7-A157-4A3B-A8B3-E26FF2D0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ShowWorkFlowSteps Procedure Code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7D77B87-8EF6-BF26-BCA7-647BD62D7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745" y="1388970"/>
            <a:ext cx="4590476" cy="2628571"/>
          </a:xfrm>
        </p:spPr>
      </p:pic>
    </p:spTree>
    <p:extLst>
      <p:ext uri="{BB962C8B-B14F-4D97-AF65-F5344CB8AC3E}">
        <p14:creationId xmlns:p14="http://schemas.microsoft.com/office/powerpoint/2010/main" val="2705182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an writing on music sheet">
            <a:extLst>
              <a:ext uri="{FF2B5EF4-FFF2-40B4-BE49-F238E27FC236}">
                <a16:creationId xmlns:a16="http://schemas.microsoft.com/office/drawing/2014/main" id="{B9EA8BC1-C3DB-0BCC-E66F-049DE0ECF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1" b="344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4A428-031B-C09C-48C7-AECC8BD0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To Do List: Wenkai Tan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B78CB71-32D2-9FCF-380F-8B50827BB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84" y="1769493"/>
            <a:ext cx="6942339" cy="43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4929991C-FB20-DDB4-F501-AB4C34DAE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31" b="2589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E4797-EA39-C712-3122-539801EF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dirty="0" err="1">
                <a:solidFill>
                  <a:srgbClr val="FFFFFF"/>
                </a:solidFill>
              </a:rPr>
              <a:t>TrackWorkFlow</a:t>
            </a:r>
            <a:r>
              <a:rPr lang="en-US" sz="4100" dirty="0">
                <a:solidFill>
                  <a:srgbClr val="FFFFFF"/>
                </a:solidFill>
              </a:rPr>
              <a:t> Procedure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33D034-93E5-4C8A-A9DD-B8794F7F9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65" y="202614"/>
            <a:ext cx="4403305" cy="39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lack pen against a sheet with shaded numbers">
            <a:extLst>
              <a:ext uri="{FF2B5EF4-FFF2-40B4-BE49-F238E27FC236}">
                <a16:creationId xmlns:a16="http://schemas.microsoft.com/office/drawing/2014/main" id="{F25B1528-323F-60E4-71F6-9DBEF7839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6" b="1020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45938-AF8C-B38C-2867-4600CA16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Semester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31EEBA5-9C78-D697-BE02-DC6851A2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90" y="2383259"/>
            <a:ext cx="5323809" cy="2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0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EEE012C0-E50B-9AF6-4721-19A305F7B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FB2F-0572-184C-D636-49FBAB7B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 err="1">
                <a:solidFill>
                  <a:schemeClr val="bg1"/>
                </a:solidFill>
              </a:rPr>
              <a:t>ClassDetail</a:t>
            </a:r>
            <a:r>
              <a:rPr lang="en-US" sz="6000" dirty="0">
                <a:solidFill>
                  <a:schemeClr val="bg1"/>
                </a:solidFill>
              </a:rPr>
              <a:t>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4938C2F-1F81-7E68-CAAA-44741828C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45" y="1910617"/>
            <a:ext cx="5438095" cy="3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71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60AD0C28-5321-803F-7713-06279D04A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9" b="3895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82054-053D-8485-BC09-04E0D1AF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>
                <a:solidFill>
                  <a:srgbClr val="FFFFFF"/>
                </a:solidFill>
              </a:rPr>
              <a:t>ClassDay Table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F4FDF00-C8F8-CF3E-965A-D9ECC0856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714" y="1895666"/>
            <a:ext cx="5428571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7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F7CAF102-CC1E-828D-0E42-EBD6323AE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AC5B3-753E-705A-ED47-7D30FF60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Day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ED653E4-B32F-1470-518A-6AE786CB6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59" y="2523485"/>
            <a:ext cx="5428571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5778F-0D7E-D8CC-3E1E-98A7A6B3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Tao Hu’s tables and stored procedures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872E6-A8C6-D4EE-F2BC-4F3AD6DC4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-</a:t>
            </a:r>
            <a:r>
              <a:rPr lang="en-US" dirty="0" err="1"/>
              <a:t>LoadDepartmentInstructor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LoadLocatrion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LoadModeInstruction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LoadRoomLocation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LoadBuildingLocation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LoadInstructor</a:t>
            </a:r>
            <a:r>
              <a:rPr lang="en-US" dirty="0"/>
              <a:t> - Procedure</a:t>
            </a:r>
          </a:p>
          <a:p>
            <a:r>
              <a:rPr lang="en-US" dirty="0"/>
              <a:t>-</a:t>
            </a:r>
            <a:r>
              <a:rPr lang="en-US" dirty="0" err="1"/>
              <a:t>LoadDepartment</a:t>
            </a:r>
            <a:r>
              <a:rPr lang="en-US" dirty="0"/>
              <a:t> - Procedure</a:t>
            </a:r>
          </a:p>
          <a:p>
            <a:r>
              <a:rPr lang="en-US" dirty="0"/>
              <a:t>-Department - Table</a:t>
            </a:r>
          </a:p>
          <a:p>
            <a:r>
              <a:rPr lang="en-US" dirty="0"/>
              <a:t>-Instructor - Table</a:t>
            </a:r>
          </a:p>
          <a:p>
            <a:r>
              <a:rPr lang="en-US" dirty="0"/>
              <a:t>-</a:t>
            </a:r>
            <a:r>
              <a:rPr lang="en-US" dirty="0" err="1"/>
              <a:t>DepartmentInstructor</a:t>
            </a:r>
            <a:r>
              <a:rPr lang="en-US" dirty="0"/>
              <a:t>- Table</a:t>
            </a:r>
          </a:p>
        </p:txBody>
      </p:sp>
    </p:spTree>
    <p:extLst>
      <p:ext uri="{BB962C8B-B14F-4D97-AF65-F5344CB8AC3E}">
        <p14:creationId xmlns:p14="http://schemas.microsoft.com/office/powerpoint/2010/main" val="247760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06C37-AC42-5471-790F-9F5F7BB2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Load Department Instructor Procedure Code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D8607A-B476-B26D-F524-95CC50E22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16" y="606425"/>
            <a:ext cx="2833731" cy="564515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240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d pinpointers pinned on a road">
            <a:extLst>
              <a:ext uri="{FF2B5EF4-FFF2-40B4-BE49-F238E27FC236}">
                <a16:creationId xmlns:a16="http://schemas.microsoft.com/office/drawing/2014/main" id="{DC6B20F7-BDAD-6625-3F18-36DB32C9A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" b="1399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69099-7816-52E4-1F96-97DB558E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Load Location Department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69AFCCA-DF8D-C878-01AC-6614E655D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64" y="-22"/>
            <a:ext cx="4248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82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esks in empty classroom">
            <a:extLst>
              <a:ext uri="{FF2B5EF4-FFF2-40B4-BE49-F238E27FC236}">
                <a16:creationId xmlns:a16="http://schemas.microsoft.com/office/drawing/2014/main" id="{80B49D5F-DF69-14A0-1E83-B2090B328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4" b="11325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7C60C-F130-E4FC-984A-D0EED6A9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</a:rPr>
              <a:t>Load Class Day Procedure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E01A68D-000D-84C0-A4CC-57E3D3CCB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88" y="159026"/>
            <a:ext cx="3664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2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60AE6B62-2CAF-C629-7D09-A04B34273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022DC-5200-BAC6-20CF-1DFD0964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Load Class Procedure Code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56E3A21-BD6C-B568-6592-D4E51F784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35" y="-991"/>
            <a:ext cx="322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5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7C1C6123-6ADC-47D0-3882-6F36FC28D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69BEC-B3B2-09F4-3FB1-92BA6773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To Do Lost Tenzin </a:t>
            </a:r>
            <a:r>
              <a:rPr lang="en-US" sz="4400" dirty="0" err="1">
                <a:solidFill>
                  <a:schemeClr val="bg1"/>
                </a:solidFill>
              </a:rPr>
              <a:t>Wangyal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16D03BC-9FA7-6AA3-84AD-87F63A62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37" y="942676"/>
            <a:ext cx="7704762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10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E0F30C91-AA42-DF52-783A-545170C9D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8" r="1257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32B12-82A1-114D-B5A0-BB3FE5A8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Load Mode Instruction Procedure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218A744-390C-6D07-A6C9-BE1ED7F92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55" y="0"/>
            <a:ext cx="5955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4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B4778033-F431-A5C6-E10B-73C2D8709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C4492-7ADE-D0F4-688D-3CFE563C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dirty="0">
                <a:solidFill>
                  <a:srgbClr val="FFFFFF"/>
                </a:solidFill>
              </a:rPr>
              <a:t>Load Room Location Procedure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9D742A59-085F-EB3A-BDEC-3745A7CA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35" y="391839"/>
            <a:ext cx="3001303" cy="47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7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id="{A3936A12-B3C4-869C-467F-E97C5D778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9" b="11381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ABACC-5F05-4274-CC97-D18AE242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dirty="0" err="1">
                <a:solidFill>
                  <a:srgbClr val="FFFFFF"/>
                </a:solidFill>
              </a:rPr>
              <a:t>LoadBuildingLocation</a:t>
            </a:r>
            <a:r>
              <a:rPr lang="en-US" sz="4100" dirty="0">
                <a:solidFill>
                  <a:srgbClr val="FFFFFF"/>
                </a:solidFill>
              </a:rPr>
              <a:t> Procedure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12688B8-5EED-4DAE-A824-833D27A5F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37" y="45720"/>
            <a:ext cx="3556700" cy="51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21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omputer script on a screen">
            <a:extLst>
              <a:ext uri="{FF2B5EF4-FFF2-40B4-BE49-F238E27FC236}">
                <a16:creationId xmlns:a16="http://schemas.microsoft.com/office/drawing/2014/main" id="{5C438209-C687-D961-3B77-2D90D5FE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0346B-0F26-7B9E-3DB1-0A06D976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 err="1">
                <a:solidFill>
                  <a:srgbClr val="FFFFFF"/>
                </a:solidFill>
              </a:rPr>
              <a:t>LoadInstructor</a:t>
            </a:r>
            <a:r>
              <a:rPr lang="en-US" sz="4400" dirty="0">
                <a:solidFill>
                  <a:srgbClr val="FFFFFF"/>
                </a:solidFill>
              </a:rPr>
              <a:t> Procedure Code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C8C8D6-F744-CA02-AF8C-35FE2177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670385"/>
            <a:ext cx="5512490" cy="4166416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325B87-02C0-A2CC-CE5D-C2BBDDF72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87" y="535752"/>
            <a:ext cx="5079008" cy="43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1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Medical corridor blurred">
            <a:extLst>
              <a:ext uri="{FF2B5EF4-FFF2-40B4-BE49-F238E27FC236}">
                <a16:creationId xmlns:a16="http://schemas.microsoft.com/office/drawing/2014/main" id="{FFFDA3A7-711A-8BE6-A1C4-4EBA4A4A9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AB500-6F5F-A980-799A-6DFC1FA0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Load Department Procedure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900AE66-5BC6-5D82-3A8E-9FB07F338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75" y="457200"/>
            <a:ext cx="3875169" cy="4915076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E3FF9A-AE97-0E21-C07A-DC8F538A4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18" y="2053511"/>
            <a:ext cx="4946275" cy="20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E55F77D5-F769-6B5B-F4FB-DA75961F8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2" b="875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7BE56-7415-13A5-BCE5-6C23471A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</a:rPr>
              <a:t>Department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371C246-1A3E-0193-046F-5DC7918F4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19" y="2383259"/>
            <a:ext cx="5495238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49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C78BE-5187-F5A6-DBE2-8C605920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Instructor Table Code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F415D4A5-5742-6187-404D-D88496423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519031"/>
            <a:ext cx="6912217" cy="32962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0509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C20E4350-7457-5553-7762-B7A1766A2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9" b="3895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A673-B7E7-5FFD-9B6C-C55FB4C8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DepartmentInstructor Table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F2BB769-A5A9-722E-0B38-E0BC473F2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69" y="1394845"/>
            <a:ext cx="5485714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88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45E82-A146-7210-DA85-4240600FC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 fontScale="90000"/>
          </a:bodyPr>
          <a:lstStyle/>
          <a:p>
            <a:r>
              <a:rPr lang="en-US" sz="5000" dirty="0" err="1"/>
              <a:t>Jagmandeep</a:t>
            </a:r>
            <a:r>
              <a:rPr lang="en-US" sz="5000" dirty="0"/>
              <a:t> Dhaliwal’s tables and Procedures</a:t>
            </a:r>
          </a:p>
        </p:txBody>
      </p:sp>
      <p:pic>
        <p:nvPicPr>
          <p:cNvPr id="5" name="Picture 4" descr="The calendar on a table stacked on top of notebooks">
            <a:extLst>
              <a:ext uri="{FF2B5EF4-FFF2-40B4-BE49-F238E27FC236}">
                <a16:creationId xmlns:a16="http://schemas.microsoft.com/office/drawing/2014/main" id="{7B43F2C8-5E4F-8A2B-36CA-6CFC676F4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9" r="19871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FAEBE-B7C3-12A2-4BDD-E11A9F96A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US" dirty="0"/>
              <a:t>-Class - Table</a:t>
            </a:r>
          </a:p>
          <a:p>
            <a:r>
              <a:rPr lang="en-US" dirty="0"/>
              <a:t>-Course - Table</a:t>
            </a:r>
          </a:p>
          <a:p>
            <a:r>
              <a:rPr lang="en-US" dirty="0"/>
              <a:t>-Schedule - Table</a:t>
            </a:r>
          </a:p>
          <a:p>
            <a:r>
              <a:rPr lang="en-US" dirty="0"/>
              <a:t>-</a:t>
            </a:r>
            <a:r>
              <a:rPr lang="en-US" dirty="0" err="1"/>
              <a:t>LoadClass</a:t>
            </a:r>
            <a:r>
              <a:rPr lang="en-US" dirty="0"/>
              <a:t> - Procedure</a:t>
            </a:r>
          </a:p>
        </p:txBody>
      </p:sp>
    </p:spTree>
    <p:extLst>
      <p:ext uri="{BB962C8B-B14F-4D97-AF65-F5344CB8AC3E}">
        <p14:creationId xmlns:p14="http://schemas.microsoft.com/office/powerpoint/2010/main" val="2002434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hool desk with books and pencils with chalkboard in background">
            <a:extLst>
              <a:ext uri="{FF2B5EF4-FFF2-40B4-BE49-F238E27FC236}">
                <a16:creationId xmlns:a16="http://schemas.microsoft.com/office/drawing/2014/main" id="{F74C46E0-CA28-6A3A-ED5C-4DE63F74E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A9417-AC11-1183-563E-E1703C57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Class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D55E260-BE36-EDDE-30D3-6E6FB16C4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1" y="2428088"/>
            <a:ext cx="5428571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9B3CB-BF16-4BA6-DBFD-E7C76C94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3600"/>
              <a:t>To Do List Tao Hu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1C32FE6C-FE55-11DD-6D20-A847F5BEB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780974"/>
            <a:ext cx="6818313" cy="5194453"/>
          </a:xfrm>
        </p:spPr>
      </p:pic>
    </p:spTree>
    <p:extLst>
      <p:ext uri="{BB962C8B-B14F-4D97-AF65-F5344CB8AC3E}">
        <p14:creationId xmlns:p14="http://schemas.microsoft.com/office/powerpoint/2010/main" val="2806901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mputer code representation.">
            <a:extLst>
              <a:ext uri="{FF2B5EF4-FFF2-40B4-BE49-F238E27FC236}">
                <a16:creationId xmlns:a16="http://schemas.microsoft.com/office/drawing/2014/main" id="{D04CA5A9-54F6-5BF4-6600-946671CDB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8D02D-4B39-0062-04B0-E79B8713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Course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68998A2-1A6C-90CD-3349-C68DBD2B1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92" y="2181440"/>
            <a:ext cx="5400000" cy="3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40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91914F4F-D598-22AE-C42A-A83937843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29F09-1061-6005-D95B-E15FBE6D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Schedule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B8A11BB-162C-BF2C-696B-288976C4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52" y="2383259"/>
            <a:ext cx="5514286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4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66B2-687C-5D70-2523-9556F56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Scheduele</a:t>
            </a:r>
            <a:r>
              <a:rPr lang="en-US" dirty="0"/>
              <a:t> code</a:t>
            </a:r>
          </a:p>
        </p:txBody>
      </p:sp>
      <p:pic>
        <p:nvPicPr>
          <p:cNvPr id="5" name="Content Placeholder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A616DDC7-486B-601F-E577-5DFF5FF3A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84" y="1936750"/>
            <a:ext cx="2834115" cy="4415552"/>
          </a:xfrm>
        </p:spPr>
      </p:pic>
    </p:spTree>
    <p:extLst>
      <p:ext uri="{BB962C8B-B14F-4D97-AF65-F5344CB8AC3E}">
        <p14:creationId xmlns:p14="http://schemas.microsoft.com/office/powerpoint/2010/main" val="304455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3CBF0-24CF-085E-1EF0-356BEFEC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sz="5000"/>
              <a:t>Tenzin </a:t>
            </a:r>
            <a:r>
              <a:rPr lang="en-US" sz="5000" err="1"/>
              <a:t>Wangyal’s</a:t>
            </a:r>
            <a:r>
              <a:rPr lang="en-US" sz="5000"/>
              <a:t> Tables and Procedures</a:t>
            </a:r>
          </a:p>
        </p:txBody>
      </p:sp>
      <p:pic>
        <p:nvPicPr>
          <p:cNvPr id="5" name="Picture 4" descr="Materials on table">
            <a:extLst>
              <a:ext uri="{FF2B5EF4-FFF2-40B4-BE49-F238E27FC236}">
                <a16:creationId xmlns:a16="http://schemas.microsoft.com/office/drawing/2014/main" id="{4B9C6847-5F03-C3BA-835F-7BB2564C0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4" r="36306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22BD-5378-08A0-47D7-825E80BD7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US" dirty="0"/>
              <a:t>-Location - Table</a:t>
            </a:r>
          </a:p>
          <a:p>
            <a:r>
              <a:rPr lang="en-US" dirty="0"/>
              <a:t>-</a:t>
            </a:r>
            <a:r>
              <a:rPr lang="en-US" dirty="0" err="1"/>
              <a:t>BuildingLocation</a:t>
            </a:r>
            <a:r>
              <a:rPr lang="en-US" dirty="0"/>
              <a:t> - Table</a:t>
            </a:r>
          </a:p>
          <a:p>
            <a:r>
              <a:rPr lang="en-US" dirty="0"/>
              <a:t>-</a:t>
            </a:r>
            <a:r>
              <a:rPr lang="en-US" dirty="0" err="1"/>
              <a:t>RoomLocation</a:t>
            </a:r>
            <a:r>
              <a:rPr lang="en-US" dirty="0"/>
              <a:t> - Table</a:t>
            </a:r>
          </a:p>
        </p:txBody>
      </p:sp>
    </p:spTree>
    <p:extLst>
      <p:ext uri="{BB962C8B-B14F-4D97-AF65-F5344CB8AC3E}">
        <p14:creationId xmlns:p14="http://schemas.microsoft.com/office/powerpoint/2010/main" val="2464119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d pinpointers pinned on a road">
            <a:extLst>
              <a:ext uri="{FF2B5EF4-FFF2-40B4-BE49-F238E27FC236}">
                <a16:creationId xmlns:a16="http://schemas.microsoft.com/office/drawing/2014/main" id="{D5F0CE28-DA89-93D7-967F-E94474E5B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" b="1399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F4856-C98D-9315-E648-A08EAC85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</a:rPr>
              <a:t>Location Table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D3876CF-FE50-0EAE-FBCC-AB2A5A709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52" y="2278183"/>
            <a:ext cx="5361905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1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6AFE-A4B2-45B9-FB91-B6D10F5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BuildingLocation</a:t>
            </a:r>
            <a:r>
              <a:rPr lang="en-US" dirty="0"/>
              <a:t> Table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6707212-C6EA-3DE9-85CE-CD192CF0F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39" y="2683832"/>
            <a:ext cx="5419048" cy="2609524"/>
          </a:xfrm>
        </p:spPr>
      </p:pic>
    </p:spTree>
    <p:extLst>
      <p:ext uri="{BB962C8B-B14F-4D97-AF65-F5344CB8AC3E}">
        <p14:creationId xmlns:p14="http://schemas.microsoft.com/office/powerpoint/2010/main" val="1910547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D73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5F6E3-4ACB-1521-E690-90113D69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Room Location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95587F-84A5-6F08-5BA7-320739FE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05D4BC-1382-3E7F-2FE1-ACB505FC2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1729480"/>
            <a:ext cx="6798082" cy="33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00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ABDBE-D231-B5EC-44A7-D4342377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dirty="0"/>
              <a:t>Amarjit Singh’s Tables and Procedures</a:t>
            </a:r>
          </a:p>
        </p:txBody>
      </p:sp>
      <p:pic>
        <p:nvPicPr>
          <p:cNvPr id="5" name="Picture 4" descr="Empty desk and whiteboard">
            <a:extLst>
              <a:ext uri="{FF2B5EF4-FFF2-40B4-BE49-F238E27FC236}">
                <a16:creationId xmlns:a16="http://schemas.microsoft.com/office/drawing/2014/main" id="{45DCC1BF-348E-4731-D047-58B48168D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3" r="36069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91CC-044F-CA78-742C-8BA7FB753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US" dirty="0"/>
              <a:t>-</a:t>
            </a:r>
            <a:r>
              <a:rPr lang="en-US" dirty="0" err="1"/>
              <a:t>UserAuthorization</a:t>
            </a:r>
            <a:r>
              <a:rPr lang="en-US" dirty="0"/>
              <a:t> - Table</a:t>
            </a:r>
          </a:p>
          <a:p>
            <a:r>
              <a:rPr lang="en-US" dirty="0"/>
              <a:t>-</a:t>
            </a:r>
            <a:r>
              <a:rPr lang="en-US" dirty="0" err="1"/>
              <a:t>WorkflowSteps</a:t>
            </a:r>
            <a:r>
              <a:rPr lang="en-US" dirty="0"/>
              <a:t> - Table</a:t>
            </a:r>
          </a:p>
          <a:p>
            <a:r>
              <a:rPr lang="en-US" dirty="0"/>
              <a:t>-</a:t>
            </a:r>
            <a:r>
              <a:rPr lang="en-US" dirty="0" err="1"/>
              <a:t>ModeInstruction</a:t>
            </a:r>
            <a:r>
              <a:rPr lang="en-US" dirty="0"/>
              <a:t> - Table</a:t>
            </a:r>
          </a:p>
        </p:txBody>
      </p:sp>
    </p:spTree>
    <p:extLst>
      <p:ext uri="{BB962C8B-B14F-4D97-AF65-F5344CB8AC3E}">
        <p14:creationId xmlns:p14="http://schemas.microsoft.com/office/powerpoint/2010/main" val="562689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654D86-4B31-0036-3E8B-6CF03E83F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603" y="643538"/>
            <a:ext cx="6679893" cy="3557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D73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474A7-B0EA-DBFB-3931-7E57A672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User Authorization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D73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A60EF2-25CF-74B4-56C8-1A287CFD4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3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0D1D7C68-A4D0-88B2-DD67-961B36B4F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29EA5-AF9A-A5F9-B0EA-C268BBB3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>
                <a:solidFill>
                  <a:srgbClr val="FFFFFF"/>
                </a:solidFill>
              </a:rPr>
              <a:t>WorkflowSteps Table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878A8D0-349F-A01D-17D5-82490E52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095" y="1323660"/>
            <a:ext cx="4457143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holding a pen shading number on a sheet">
            <a:extLst>
              <a:ext uri="{FF2B5EF4-FFF2-40B4-BE49-F238E27FC236}">
                <a16:creationId xmlns:a16="http://schemas.microsoft.com/office/drawing/2014/main" id="{3038956C-057B-4E16-D764-CFF279AF1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663B8-FB05-74A5-3F0E-602BA2B3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To Do List Amarjit Singh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, timeline&#10;&#10;Description automatically generated">
            <a:extLst>
              <a:ext uri="{FF2B5EF4-FFF2-40B4-BE49-F238E27FC236}">
                <a16:creationId xmlns:a16="http://schemas.microsoft.com/office/drawing/2014/main" id="{95C3CC1F-70B0-79FC-BA45-5709F497C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23" y="1486562"/>
            <a:ext cx="7577587" cy="39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89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E31EE6C1-E037-BD8A-8168-FB15C72F1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D2548-8743-D3DA-4CE0-E6C77FFC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bg1"/>
                </a:solidFill>
              </a:rPr>
              <a:t>Mode Instruction Code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0A8EABA-716E-7F78-1D48-A055CB4A8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61" y="4111611"/>
            <a:ext cx="10485714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44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fferent types of keys">
            <a:extLst>
              <a:ext uri="{FF2B5EF4-FFF2-40B4-BE49-F238E27FC236}">
                <a16:creationId xmlns:a16="http://schemas.microsoft.com/office/drawing/2014/main" id="{2A8F1E95-1E42-9A5E-977E-0AEF36EFC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5" b="2032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2DAAE-80BC-1DF2-6ADE-4A4AFEF92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 dirty="0">
                <a:solidFill>
                  <a:srgbClr val="FFFFFF"/>
                </a:solidFill>
              </a:rPr>
              <a:t>Creation of Foreign Keys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3D52A039-A01D-3803-20D8-B60F61E73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" y="251061"/>
            <a:ext cx="4974463" cy="4412964"/>
          </a:xfrm>
          <a:prstGeom prst="rect">
            <a:avLst/>
          </a:prstGeom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97E8923F-8995-EA35-000D-BEA89CEDD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21" y="216645"/>
            <a:ext cx="4974463" cy="44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5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up of a key and a keyhole">
            <a:extLst>
              <a:ext uri="{FF2B5EF4-FFF2-40B4-BE49-F238E27FC236}">
                <a16:creationId xmlns:a16="http://schemas.microsoft.com/office/drawing/2014/main" id="{117E1B10-69AE-1166-C650-2C778D0F5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44" b="16933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D4303-05A9-95E0-62B8-FBE0A26F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>
                <a:solidFill>
                  <a:srgbClr val="FFFFFF"/>
                </a:solidFill>
              </a:rPr>
              <a:t>Creation of Foreign Keys (cont.)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60607A2-62C2-6B90-99B2-E9D2D1D2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1" y="728663"/>
            <a:ext cx="4470764" cy="3933825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613505-639B-0F58-F5F6-D84B9EA20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29" y="636065"/>
            <a:ext cx="6143585" cy="39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E621-9E7B-E034-6994-6693AD3E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 Types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1A5E6D-C71F-5268-0C45-784208A3D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2907030" cy="4689602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864F9A3-DF84-CA13-9518-D564CC732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1" y="2115494"/>
            <a:ext cx="6552381" cy="3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99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code representation.">
            <a:extLst>
              <a:ext uri="{FF2B5EF4-FFF2-40B4-BE49-F238E27FC236}">
                <a16:creationId xmlns:a16="http://schemas.microsoft.com/office/drawing/2014/main" id="{86C79A8D-EC61-4639-5EA5-538EF302D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8AB-78CD-825B-4E6D-D9EE1AA0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User Authorization Code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F3160973-6AA0-B3E1-143E-F687D8D8F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71" y="0"/>
            <a:ext cx="2932756" cy="6858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7D549B5-3405-80A7-57E4-63AB8614B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24" y="559186"/>
            <a:ext cx="445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5B19F713-C357-5260-6138-E5F44907F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2" b="2141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1CDA4-C402-5C06-A5FC-5E601339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Queries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44D4850-EAC9-A0E7-E3A8-482CAA6A5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0" y="1550495"/>
            <a:ext cx="4035339" cy="5307496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EE62341-A9D8-4F48-6836-DCC749C76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43" y="1806623"/>
            <a:ext cx="4503114" cy="39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6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EADD4-572D-A0CB-0620-7B9B1EEA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Queries (cont.)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2A56701-B658-A9FE-106F-5D437428B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2" y="2023963"/>
            <a:ext cx="5124615" cy="4101456"/>
          </a:xfr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06D7FF3-C7A9-9151-DAC2-1532B6C5C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2394"/>
            <a:ext cx="3933429" cy="43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2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ssorted food on the table">
            <a:extLst>
              <a:ext uri="{FF2B5EF4-FFF2-40B4-BE49-F238E27FC236}">
                <a16:creationId xmlns:a16="http://schemas.microsoft.com/office/drawing/2014/main" id="{AA160620-F35E-397F-E322-23B7677AA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8" b="9082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129A2-2624-9F5A-7324-07327921E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Queries (cont.)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837A782-25AE-A38F-56EF-72132D0C7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2" y="1791305"/>
            <a:ext cx="4342857" cy="4838095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95072C-8713-8CAF-974A-F1B1C8A8D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957" y="262733"/>
            <a:ext cx="4438095" cy="3057143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2F6816-CA3E-4ED3-1D5E-9F171ACD0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57" y="4070900"/>
            <a:ext cx="6066667" cy="2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06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23D8AFE-0192-291A-40D6-18E6BBF9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DD697-6B38-1E5E-BF42-AD04979ED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</a:rPr>
              <a:t>Queries (cont.)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1E45A0-A909-CF93-5862-0D9632A4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27" y="1690724"/>
            <a:ext cx="9152381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64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6E9494A6-1840-6163-3529-E04036CE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2" b="2141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84579-63A9-1582-B648-EDAD314F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Queries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3CCFBA-6F50-28DB-1EAC-AEF644404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98" y="-168416"/>
            <a:ext cx="4961905" cy="34285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2A6AE4-0A2C-ACC3-DD05-56F186DD1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55" y="2926081"/>
            <a:ext cx="5261613" cy="37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7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ack of files">
            <a:extLst>
              <a:ext uri="{FF2B5EF4-FFF2-40B4-BE49-F238E27FC236}">
                <a16:creationId xmlns:a16="http://schemas.microsoft.com/office/drawing/2014/main" id="{DFD4C880-3A97-8B7C-1DC7-C40665580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4E37F-F898-A13B-B759-CF66FE7C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To Do List Shane O’Neill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, timeline&#10;&#10;Description automatically generated">
            <a:extLst>
              <a:ext uri="{FF2B5EF4-FFF2-40B4-BE49-F238E27FC236}">
                <a16:creationId xmlns:a16="http://schemas.microsoft.com/office/drawing/2014/main" id="{E9DD2173-BFA6-5495-17E9-4AE8F00E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048" y="1005182"/>
            <a:ext cx="7380952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26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B9AFD5C5-FB2D-F7F6-777B-02FBF7ACC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9" b="1007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A1148-2D96-105D-75AE-0F75510B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Database Modelling Video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nline Media 3" title="Database Design For CSCI 331 Project3 - Group3">
            <a:hlinkClick r:id="" action="ppaction://media"/>
            <a:extLst>
              <a:ext uri="{FF2B5EF4-FFF2-40B4-BE49-F238E27FC236}">
                <a16:creationId xmlns:a16="http://schemas.microsoft.com/office/drawing/2014/main" id="{7B3140F2-B2E5-25D0-930A-FD06D92999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895854" y="1498823"/>
            <a:ext cx="5861017" cy="43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197D7808-C073-9F39-9466-F286E74E1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96" b="3234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DA420-AA85-4994-EED2-2C3627525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JDBC Modelling video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nline Media 3" title="Project 3">
            <a:hlinkClick r:id="" action="ppaction://media"/>
            <a:extLst>
              <a:ext uri="{FF2B5EF4-FFF2-40B4-BE49-F238E27FC236}">
                <a16:creationId xmlns:a16="http://schemas.microsoft.com/office/drawing/2014/main" id="{ECB1671B-89A9-7B51-B5D0-4147E56C2F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55093" y="1700496"/>
            <a:ext cx="6528085" cy="36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on Blue Laser Scanning Unravelled Paper">
            <a:extLst>
              <a:ext uri="{FF2B5EF4-FFF2-40B4-BE49-F238E27FC236}">
                <a16:creationId xmlns:a16="http://schemas.microsoft.com/office/drawing/2014/main" id="{F999ED7D-7F3D-9E0A-1430-361FE1D34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6AFFB-58B4-BF3C-5C33-21608947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To Do List </a:t>
            </a:r>
            <a:r>
              <a:rPr lang="en-US" sz="4400" dirty="0" err="1">
                <a:solidFill>
                  <a:schemeClr val="bg1"/>
                </a:solidFill>
              </a:rPr>
              <a:t>Jagmandeep</a:t>
            </a:r>
            <a:r>
              <a:rPr lang="en-US" sz="4400" dirty="0">
                <a:solidFill>
                  <a:schemeClr val="bg1"/>
                </a:solidFill>
              </a:rPr>
              <a:t> Dhaliwal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3E1A43F2-198A-07D9-9C07-3E32222E1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758" y="1158031"/>
            <a:ext cx="7666667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7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Colourful adhesive taps and pen on open notebook">
            <a:extLst>
              <a:ext uri="{FF2B5EF4-FFF2-40B4-BE49-F238E27FC236}">
                <a16:creationId xmlns:a16="http://schemas.microsoft.com/office/drawing/2014/main" id="{43748CBE-DEB3-53E7-AE5E-6D629D9B8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D2031-3B5D-7246-03EE-BF688570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bg1"/>
                </a:solidFill>
              </a:rPr>
              <a:t>Project planner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9EBB-76EE-58FF-2060-36D549D2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33587-B1E9-8ABA-56BC-10417AF89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466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375</Words>
  <Application>Microsoft Office PowerPoint</Application>
  <PresentationFormat>Widescreen</PresentationFormat>
  <Paragraphs>99</Paragraphs>
  <Slides>61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Tw Cen MT</vt:lpstr>
      <vt:lpstr>RetrospectVTI</vt:lpstr>
      <vt:lpstr>Package</vt:lpstr>
      <vt:lpstr>CS331 Project 3</vt:lpstr>
      <vt:lpstr>To Do List: Wenkai Tan</vt:lpstr>
      <vt:lpstr>To Do Lost Tenzin Wangyal</vt:lpstr>
      <vt:lpstr>To Do List Tao Hu</vt:lpstr>
      <vt:lpstr>To Do List Amarjit Singh</vt:lpstr>
      <vt:lpstr>To Do List Shane O’Neill</vt:lpstr>
      <vt:lpstr>To Do List Jagmandeep Dhaliwal</vt:lpstr>
      <vt:lpstr>Project planner</vt:lpstr>
      <vt:lpstr>Meeting notes</vt:lpstr>
      <vt:lpstr>Planning</vt:lpstr>
      <vt:lpstr>Conceptual Data Model</vt:lpstr>
      <vt:lpstr>ERD Diagram</vt:lpstr>
      <vt:lpstr>Logical Data Model</vt:lpstr>
      <vt:lpstr>Physical Data Model</vt:lpstr>
      <vt:lpstr>Wenkai Tan’s Tables and Procedures</vt:lpstr>
      <vt:lpstr>Load Class Detail Procedure Code</vt:lpstr>
      <vt:lpstr>Load Course Procedure Code</vt:lpstr>
      <vt:lpstr>Load Day Procedure Code</vt:lpstr>
      <vt:lpstr>ShowWorkFlowSteps Procedure Code</vt:lpstr>
      <vt:lpstr>TrackWorkFlow Procedure Code</vt:lpstr>
      <vt:lpstr>Semester Table Code</vt:lpstr>
      <vt:lpstr>ClassDetail Table Code</vt:lpstr>
      <vt:lpstr>ClassDay Table Code</vt:lpstr>
      <vt:lpstr>Day Table Code</vt:lpstr>
      <vt:lpstr>Tao Hu’s tables and stored procedures</vt:lpstr>
      <vt:lpstr>Load Department Instructor Procedure Code</vt:lpstr>
      <vt:lpstr>Load Location Department Code</vt:lpstr>
      <vt:lpstr>Load Class Day Procedure Code</vt:lpstr>
      <vt:lpstr>Load Class Procedure Code</vt:lpstr>
      <vt:lpstr>Load Mode Instruction Procedure Code</vt:lpstr>
      <vt:lpstr>Load Room Location Procedure Code</vt:lpstr>
      <vt:lpstr>LoadBuildingLocation Procedure Code</vt:lpstr>
      <vt:lpstr>LoadInstructor Procedure Code</vt:lpstr>
      <vt:lpstr>Load Department Procedure Code</vt:lpstr>
      <vt:lpstr>Department Table Code</vt:lpstr>
      <vt:lpstr>Instructor Table Code</vt:lpstr>
      <vt:lpstr>DepartmentInstructor Table Code</vt:lpstr>
      <vt:lpstr>Jagmandeep Dhaliwal’s tables and Procedures</vt:lpstr>
      <vt:lpstr>Class Table Code</vt:lpstr>
      <vt:lpstr>Course Code</vt:lpstr>
      <vt:lpstr>Schedule Table Code</vt:lpstr>
      <vt:lpstr>Class Scheduele code</vt:lpstr>
      <vt:lpstr>Tenzin Wangyal’s Tables and Procedures</vt:lpstr>
      <vt:lpstr>Location Table Code</vt:lpstr>
      <vt:lpstr>BuildingLocation Table Code</vt:lpstr>
      <vt:lpstr>Room Location</vt:lpstr>
      <vt:lpstr>Amarjit Singh’s Tables and Procedures</vt:lpstr>
      <vt:lpstr>User Authorization</vt:lpstr>
      <vt:lpstr>WorkflowSteps Table Code</vt:lpstr>
      <vt:lpstr>Mode Instruction Code</vt:lpstr>
      <vt:lpstr>Creation of Foreign Keys</vt:lpstr>
      <vt:lpstr>Creation of Foreign Keys (cont.)</vt:lpstr>
      <vt:lpstr>Create Data Types</vt:lpstr>
      <vt:lpstr>User Authorization Code</vt:lpstr>
      <vt:lpstr>Queries</vt:lpstr>
      <vt:lpstr>Queries (cont.)</vt:lpstr>
      <vt:lpstr>Queries (cont.)</vt:lpstr>
      <vt:lpstr>Queries (cont.)</vt:lpstr>
      <vt:lpstr>Queries</vt:lpstr>
      <vt:lpstr>Database Modelling Video</vt:lpstr>
      <vt:lpstr>JDBC Modelling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CS331 Project 3</dc:title>
  <dc:creator>Tom</dc:creator>
  <cp:lastModifiedBy>Tom</cp:lastModifiedBy>
  <cp:revision>4</cp:revision>
  <dcterms:created xsi:type="dcterms:W3CDTF">2022-12-05T02:05:27Z</dcterms:created>
  <dcterms:modified xsi:type="dcterms:W3CDTF">2022-12-07T01:23:21Z</dcterms:modified>
</cp:coreProperties>
</file>